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1" r:id="rId5"/>
    <p:sldId id="263" r:id="rId6"/>
    <p:sldId id="266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2" autoAdjust="0"/>
    <p:restoredTop sz="94614" autoAdjust="0"/>
  </p:normalViewPr>
  <p:slideViewPr>
    <p:cSldViewPr>
      <p:cViewPr varScale="1">
        <p:scale>
          <a:sx n="84" d="100"/>
          <a:sy n="84" d="100"/>
        </p:scale>
        <p:origin x="-2122" y="-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FBE1B-FF04-4EA9-84C0-24041B903BB1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90406-9C39-4776-BA54-4F2CDA47CA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8586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FBE1B-FF04-4EA9-84C0-24041B903BB1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90406-9C39-4776-BA54-4F2CDA47CA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20152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FBE1B-FF04-4EA9-84C0-24041B903BB1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90406-9C39-4776-BA54-4F2CDA47CA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06255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FBE1B-FF04-4EA9-84C0-24041B903BB1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90406-9C39-4776-BA54-4F2CDA47CA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9294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FBE1B-FF04-4EA9-84C0-24041B903BB1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90406-9C39-4776-BA54-4F2CDA47CA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767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FBE1B-FF04-4EA9-84C0-24041B903BB1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90406-9C39-4776-BA54-4F2CDA47CA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2220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FBE1B-FF04-4EA9-84C0-24041B903BB1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90406-9C39-4776-BA54-4F2CDA47CA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6459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FBE1B-FF04-4EA9-84C0-24041B903BB1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90406-9C39-4776-BA54-4F2CDA47CA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63858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FBE1B-FF04-4EA9-84C0-24041B903BB1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90406-9C39-4776-BA54-4F2CDA47CA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0646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FBE1B-FF04-4EA9-84C0-24041B903BB1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90406-9C39-4776-BA54-4F2CDA47CA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9061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FBE1B-FF04-4EA9-84C0-24041B903BB1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90406-9C39-4776-BA54-4F2CDA47CA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3184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EFBE1B-FF04-4EA9-84C0-24041B903BB1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090406-9C39-4776-BA54-4F2CDA47CA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2318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836712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GB" sz="5400" b="1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AMA PERIODONTAL TEST</a:t>
            </a:r>
            <a:r>
              <a:rPr lang="en-GB" sz="5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/>
            </a:r>
            <a:br>
              <a:rPr lang="en-GB" sz="5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en-GB" sz="5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</a:t>
            </a:r>
            <a:r>
              <a:rPr lang="en-GB" sz="4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bana type method)</a:t>
            </a:r>
            <a:endParaRPr lang="en-GB" sz="4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636912"/>
            <a:ext cx="6728792" cy="1752600"/>
          </a:xfrm>
        </p:spPr>
        <p:txBody>
          <a:bodyPr>
            <a:noAutofit/>
          </a:bodyPr>
          <a:lstStyle/>
          <a:p>
            <a:r>
              <a:rPr lang="en-GB" dirty="0" smtClean="0">
                <a:solidFill>
                  <a:schemeClr val="tx1"/>
                </a:solidFill>
              </a:rPr>
              <a:t>An express, chair-side test for rapid detection of the «red complex» bacteria associated with inflammatory periodontal diseases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95736" y="5663570"/>
            <a:ext cx="496855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 </a:t>
            </a:r>
            <a:r>
              <a:rPr lang="en-GB" sz="1600" b="1" dirty="0" smtClean="0"/>
              <a:t>HEXAGON INTERNATIONAL (GB) LTD                     Telephone  ENGLAND ( 44 ) 1442 871710                            E-mail  info@HexagonLimited.com             </a:t>
            </a:r>
            <a:endParaRPr lang="en-GB" sz="1600" b="1" dirty="0"/>
          </a:p>
        </p:txBody>
      </p:sp>
    </p:spTree>
    <p:extLst>
      <p:ext uri="{BB962C8B-B14F-4D97-AF65-F5344CB8AC3E}">
        <p14:creationId xmlns:p14="http://schemas.microsoft.com/office/powerpoint/2010/main" val="10587870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778098"/>
          </a:xfrm>
        </p:spPr>
        <p:txBody>
          <a:bodyPr>
            <a:normAutofit fontScale="90000"/>
          </a:bodyPr>
          <a:lstStyle/>
          <a:p>
            <a:r>
              <a:rPr lang="en-GB" b="1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AMA PERIODONTAL TEST</a:t>
            </a:r>
            <a:r>
              <a:rPr lang="en-GB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/>
            </a:r>
            <a:br>
              <a:rPr lang="en-GB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APPLICATIONS</a:t>
            </a:r>
          </a:p>
          <a:p>
            <a:pPr marL="0" indent="0" algn="ctr">
              <a:buNone/>
            </a:pPr>
            <a:endParaRPr lang="en-GB" sz="9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0" indent="0" algn="ctr">
              <a:buNone/>
            </a:pPr>
            <a:r>
              <a:rPr lang="en-GB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800" dirty="0" smtClean="0"/>
              <a:t>assisting </a:t>
            </a:r>
            <a:r>
              <a:rPr lang="en-GB" sz="2800" dirty="0"/>
              <a:t>the </a:t>
            </a:r>
            <a:r>
              <a:rPr lang="en-GB" sz="2800" dirty="0" smtClean="0"/>
              <a:t>dental professional</a:t>
            </a:r>
            <a:r>
              <a:rPr lang="en-GB" sz="2800" dirty="0"/>
              <a:t> in establishing the presence of the 3 red complex </a:t>
            </a:r>
            <a:r>
              <a:rPr lang="en-GB" sz="2800" dirty="0" smtClean="0"/>
              <a:t>bacteria :</a:t>
            </a:r>
            <a:r>
              <a:rPr lang="it-IT" sz="2800" dirty="0"/>
              <a:t> </a:t>
            </a:r>
            <a:endParaRPr lang="it-IT" sz="2800" dirty="0" smtClean="0"/>
          </a:p>
          <a:p>
            <a:pPr marL="0" indent="0" algn="ctr">
              <a:buNone/>
            </a:pPr>
            <a:r>
              <a:rPr lang="it-IT" sz="2800" b="1" dirty="0" smtClean="0"/>
              <a:t>B.Forsythus</a:t>
            </a:r>
            <a:r>
              <a:rPr lang="it-IT" sz="2800" b="1" dirty="0"/>
              <a:t>, </a:t>
            </a:r>
            <a:r>
              <a:rPr lang="it-IT" sz="2800" b="1" dirty="0" smtClean="0"/>
              <a:t>T</a:t>
            </a:r>
            <a:r>
              <a:rPr lang="it-IT" sz="2800" b="1" dirty="0"/>
              <a:t>. Denticola, P. </a:t>
            </a:r>
            <a:r>
              <a:rPr lang="it-IT" sz="2800" b="1" dirty="0" smtClean="0"/>
              <a:t>Gingivalis</a:t>
            </a:r>
            <a:r>
              <a:rPr lang="it-IT" sz="2800" dirty="0" smtClean="0"/>
              <a:t> </a:t>
            </a:r>
            <a:endParaRPr lang="it-IT" sz="2800" dirty="0" smtClean="0"/>
          </a:p>
          <a:p>
            <a:pPr marL="0" indent="0" algn="ctr">
              <a:buNone/>
            </a:pPr>
            <a:r>
              <a:rPr lang="it-IT" sz="2800" dirty="0" smtClean="0"/>
              <a:t>which </a:t>
            </a:r>
            <a:r>
              <a:rPr lang="en-GB" sz="2800" dirty="0"/>
              <a:t>i</a:t>
            </a:r>
            <a:r>
              <a:rPr lang="en-GB" sz="2800" dirty="0" smtClean="0"/>
              <a:t>n </a:t>
            </a:r>
            <a:r>
              <a:rPr lang="en-GB" sz="2800" dirty="0"/>
              <a:t>concentration can indicate the presence of periodontal disease </a:t>
            </a:r>
            <a:r>
              <a:rPr lang="en-GB" sz="2800" dirty="0" smtClean="0"/>
              <a:t>and, in some cases, </a:t>
            </a:r>
            <a:r>
              <a:rPr lang="en-GB" sz="2800" dirty="0"/>
              <a:t>of halitosis (when the cause is perio disease</a:t>
            </a:r>
            <a:r>
              <a:rPr lang="en-GB" sz="2800" dirty="0" smtClean="0"/>
              <a:t>). </a:t>
            </a:r>
            <a:r>
              <a:rPr lang="en-GB" sz="2800" dirty="0"/>
              <a:t>This evidence can also be shown to the patient to </a:t>
            </a:r>
            <a:r>
              <a:rPr lang="en-GB" sz="2800" dirty="0" smtClean="0"/>
              <a:t>explain the </a:t>
            </a:r>
            <a:r>
              <a:rPr lang="en-GB" sz="2800" dirty="0"/>
              <a:t>necessity of </a:t>
            </a:r>
            <a:r>
              <a:rPr lang="en-GB" sz="2800" dirty="0" smtClean="0"/>
              <a:t>treatment.</a:t>
            </a:r>
          </a:p>
          <a:p>
            <a:pPr marL="0" indent="0" algn="ctr">
              <a:buNone/>
            </a:pPr>
            <a:endParaRPr lang="en-GB" sz="28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0" indent="0" algn="ctr">
              <a:buNone/>
            </a:pPr>
            <a:endParaRPr lang="en-GB" sz="16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2699792" y="6300028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 HEXAGON INTERNATIONAL (GB) LTD             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3426753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AMA PERIODONTAL TEST</a:t>
            </a:r>
            <a:r>
              <a:rPr lang="en-GB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/>
            </a:r>
            <a:br>
              <a:rPr lang="en-GB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APPLICATIONS</a:t>
            </a:r>
          </a:p>
          <a:p>
            <a:pPr marL="0" indent="0" algn="ctr">
              <a:buNone/>
            </a:pPr>
            <a:endParaRPr lang="en-GB" sz="9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0" indent="0" algn="ctr">
              <a:buNone/>
            </a:pPr>
            <a:r>
              <a:rPr lang="en-GB" sz="2800" b="1" dirty="0"/>
              <a:t> </a:t>
            </a:r>
            <a:r>
              <a:rPr lang="en-GB" sz="2800" dirty="0" smtClean="0"/>
              <a:t>for </a:t>
            </a:r>
            <a:r>
              <a:rPr lang="en-GB" sz="2800" dirty="0"/>
              <a:t>healthcare professionals to monitor progress in a course of perio disease </a:t>
            </a:r>
            <a:r>
              <a:rPr lang="en-GB" sz="2800" dirty="0" smtClean="0"/>
              <a:t>treatment, such </a:t>
            </a:r>
            <a:r>
              <a:rPr lang="en-GB" sz="2800" dirty="0"/>
              <a:t>as deep </a:t>
            </a:r>
            <a:r>
              <a:rPr lang="en-GB" sz="2800" dirty="0" smtClean="0"/>
              <a:t>cleaning, </a:t>
            </a:r>
            <a:r>
              <a:rPr lang="en-GB" sz="2800" dirty="0"/>
              <a:t>root </a:t>
            </a:r>
            <a:r>
              <a:rPr lang="en-GB" sz="2800" dirty="0" smtClean="0"/>
              <a:t>planing, </a:t>
            </a:r>
            <a:r>
              <a:rPr lang="en-GB" sz="2800" dirty="0" smtClean="0"/>
              <a:t>or </a:t>
            </a:r>
            <a:r>
              <a:rPr lang="en-GB" sz="2800" dirty="0" smtClean="0"/>
              <a:t>antibiotic </a:t>
            </a:r>
            <a:r>
              <a:rPr lang="en-GB" sz="2800" dirty="0" smtClean="0"/>
              <a:t>treatment</a:t>
            </a:r>
            <a:r>
              <a:rPr lang="en-GB" sz="2800" dirty="0"/>
              <a:t> </a:t>
            </a:r>
            <a:r>
              <a:rPr lang="en-GB" sz="2800" dirty="0" smtClean="0"/>
              <a:t>by </a:t>
            </a:r>
            <a:r>
              <a:rPr lang="en-GB" sz="2800" dirty="0"/>
              <a:t>the </a:t>
            </a:r>
            <a:r>
              <a:rPr lang="en-GB" sz="2800" dirty="0" smtClean="0"/>
              <a:t>dentist </a:t>
            </a:r>
            <a:r>
              <a:rPr lang="en-GB" sz="2800" dirty="0" smtClean="0"/>
              <a:t>or </a:t>
            </a:r>
            <a:r>
              <a:rPr lang="en-GB" sz="2800" dirty="0"/>
              <a:t>the hygienist .</a:t>
            </a:r>
            <a:r>
              <a:rPr lang="en-GB" sz="2800" dirty="0" smtClean="0"/>
              <a:t> </a:t>
            </a:r>
          </a:p>
          <a:p>
            <a:pPr marL="0" indent="0" algn="ctr">
              <a:buNone/>
            </a:pPr>
            <a:endParaRPr lang="en-GB" sz="16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2195736" y="6228020"/>
            <a:ext cx="4968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 HEXAGON INTERNATIONAL (GB) LTD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5615338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ctr">
              <a:buNone/>
            </a:pPr>
            <a:r>
              <a:rPr lang="en-GB" sz="3600" b="1" dirty="0">
                <a:solidFill>
                  <a:srgbClr val="1F497D">
                    <a:lumMod val="60000"/>
                    <a:lumOff val="40000"/>
                  </a:srgbClr>
                </a:solidFill>
              </a:rPr>
              <a:t>APPLICATIONS</a:t>
            </a:r>
          </a:p>
          <a:p>
            <a:pPr marL="0" indent="0" algn="ctr">
              <a:spcBef>
                <a:spcPts val="200"/>
              </a:spcBef>
              <a:buNone/>
            </a:pPr>
            <a:r>
              <a:rPr lang="en-GB" sz="2800" dirty="0" smtClean="0"/>
              <a:t>for dentists practising implant work and to assess </a:t>
            </a:r>
          </a:p>
          <a:p>
            <a:pPr marL="0" indent="0" algn="ctr">
              <a:spcBef>
                <a:spcPts val="200"/>
              </a:spcBef>
              <a:buNone/>
            </a:pPr>
            <a:r>
              <a:rPr lang="en-GB" sz="2800" dirty="0" smtClean="0"/>
              <a:t>perio infection, particularly in pre- and post-op settings. </a:t>
            </a:r>
            <a:endParaRPr lang="en-GB" sz="28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2699792" y="6300028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 HEXAGON INTERNATIONAL (GB) LTD</a:t>
            </a:r>
            <a:r>
              <a:rPr lang="en-GB" dirty="0" smtClean="0"/>
              <a:t>             </a:t>
            </a:r>
            <a:endParaRPr lang="en-GB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16632"/>
            <a:ext cx="8229600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903049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 algn="ctr">
              <a:buNone/>
            </a:pPr>
            <a:r>
              <a:rPr lang="en-GB" sz="3600" b="1" dirty="0">
                <a:solidFill>
                  <a:srgbClr val="1F497D">
                    <a:lumMod val="60000"/>
                    <a:lumOff val="40000"/>
                  </a:srgbClr>
                </a:solidFill>
              </a:rPr>
              <a:t>APPLICATIONS</a:t>
            </a:r>
          </a:p>
          <a:p>
            <a:pPr marL="0" indent="0" algn="ctr">
              <a:buNone/>
            </a:pPr>
            <a:endParaRPr lang="en-GB" sz="8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0" indent="0" algn="ctr">
              <a:buNone/>
            </a:pPr>
            <a:r>
              <a:rPr lang="en-GB" sz="2800" b="1" dirty="0"/>
              <a:t>  </a:t>
            </a:r>
            <a:r>
              <a:rPr lang="en-GB" sz="2800" dirty="0"/>
              <a:t>F</a:t>
            </a:r>
            <a:r>
              <a:rPr lang="en-GB" sz="2800" dirty="0" smtClean="0"/>
              <a:t>or use </a:t>
            </a:r>
            <a:r>
              <a:rPr lang="en-GB" sz="2800" dirty="0"/>
              <a:t>in research and post-grad studies in this important area of dentistry research where increasingly clinical investigations appear to </a:t>
            </a:r>
            <a:r>
              <a:rPr lang="en-GB" sz="2800" dirty="0" smtClean="0"/>
              <a:t>implicate </a:t>
            </a:r>
            <a:r>
              <a:rPr lang="en-GB" sz="2800" dirty="0"/>
              <a:t>the perio disease bacteria in wider systemic problems in the body ( such as heart disease, some cancers</a:t>
            </a:r>
            <a:r>
              <a:rPr lang="en-GB" sz="2800" dirty="0" smtClean="0"/>
              <a:t>,</a:t>
            </a:r>
            <a:r>
              <a:rPr lang="en-GB" sz="2800" dirty="0"/>
              <a:t> pre-term births, </a:t>
            </a:r>
            <a:r>
              <a:rPr lang="en-GB" sz="2800" dirty="0" smtClean="0"/>
              <a:t>etc. </a:t>
            </a:r>
            <a:r>
              <a:rPr lang="en-GB" sz="2800" dirty="0"/>
              <a:t>) </a:t>
            </a:r>
            <a:endParaRPr lang="en-GB" sz="16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2699792" y="6300028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 </a:t>
            </a:r>
            <a:r>
              <a:rPr lang="en-GB" b="1" dirty="0" smtClean="0"/>
              <a:t>HEXAGON INTERNATIONAL (GB) LTD</a:t>
            </a:r>
            <a:r>
              <a:rPr lang="en-GB" dirty="0" smtClean="0"/>
              <a:t>             </a:t>
            </a:r>
            <a:endParaRPr lang="en-GB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4624"/>
            <a:ext cx="8229600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05691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27784" y="6300028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 HEXAGON INTERNATIONAL (GB) LTD</a:t>
            </a:r>
            <a:r>
              <a:rPr lang="en-GB" dirty="0" smtClean="0"/>
              <a:t>             </a:t>
            </a:r>
            <a:endParaRPr lang="en-GB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398271"/>
            <a:ext cx="3530170" cy="369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3678644" y="1412776"/>
            <a:ext cx="178670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en-GB" sz="3600" b="1" dirty="0" smtClean="0">
                <a:solidFill>
                  <a:srgbClr val="1F497D">
                    <a:lumMod val="60000"/>
                    <a:lumOff val="40000"/>
                  </a:srgbClr>
                </a:solidFill>
              </a:rPr>
              <a:t>TEST KIT</a:t>
            </a:r>
            <a:endParaRPr lang="en-GB" sz="3600" b="1" dirty="0">
              <a:solidFill>
                <a:srgbClr val="1F497D">
                  <a:lumMod val="60000"/>
                  <a:lumOff val="40000"/>
                </a:srgb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4624"/>
            <a:ext cx="8229600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97524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</TotalTime>
  <Words>109</Words>
  <Application>Microsoft Office PowerPoint</Application>
  <PresentationFormat>On-screen Show (4:3)</PresentationFormat>
  <Paragraphs>26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AMA PERIODONTAL TEST (bana type method)</vt:lpstr>
      <vt:lpstr>AMA PERIODONTAL TEST </vt:lpstr>
      <vt:lpstr>AMA PERIODONTAL TEST </vt:lpstr>
      <vt:lpstr>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AMA PERIODONTAL TEST</dc:title>
  <dc:creator>Trevor Prichard</dc:creator>
  <cp:lastModifiedBy>Trevor Prichard</cp:lastModifiedBy>
  <cp:revision>19</cp:revision>
  <dcterms:created xsi:type="dcterms:W3CDTF">2025-09-26T11:49:34Z</dcterms:created>
  <dcterms:modified xsi:type="dcterms:W3CDTF">2026-10-21T14:07:56Z</dcterms:modified>
</cp:coreProperties>
</file>